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1688" r:id="rId1"/>
  </p:sldMasterIdLst>
  <p:notesMasterIdLst>
    <p:notesMasterId r:id="rId4"/>
  </p:notesMasterIdLst>
  <p:sldIdLst>
    <p:sldId id="644" r:id="rId2"/>
    <p:sldId id="645" r:id="rId3"/>
  </p:sldIdLst>
  <p:sldSz cx="9144000" cy="6858000" type="screen4x3"/>
  <p:notesSz cx="6858000" cy="9144000"/>
  <p:defaultTextStyle>
    <a:defPPr>
      <a:defRPr lang="it-IT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751"/>
  </p:normalViewPr>
  <p:slideViewPr>
    <p:cSldViewPr snapToGrid="0" snapToObjects="1">
      <p:cViewPr varScale="1">
        <p:scale>
          <a:sx n="91" d="100"/>
          <a:sy n="91" d="100"/>
        </p:scale>
        <p:origin x="14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8B8E5ED-7A88-8A4C-AA03-6DB6E7FFE9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BF28AE-C41F-B141-8EF9-223A026CEDE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9D2429-9DCC-FC4D-BCD8-2DFCF38E59BF}" type="datetimeFigureOut">
              <a:rPr lang="it-IT" altLang="it-IT"/>
              <a:pPr>
                <a:defRPr/>
              </a:pPr>
              <a:t>20/12/19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B1C6A0B0-9C49-634C-8851-8F082C61EF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BC59B82-2919-0E4C-961E-494F3DD46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E4BF31-C0D8-9B4C-916F-775517E428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2A40E7-20E5-654B-ACEB-A93B36E83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918DD5-C711-8244-8F81-285DE4FA92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F7BC8-329E-F446-87DB-8767E87785E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60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898774"/>
            <a:ext cx="7772400" cy="62016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639490"/>
            <a:ext cx="6400800" cy="7393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24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58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5864"/>
            <a:ext cx="2057400" cy="24686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5864"/>
            <a:ext cx="6019800" cy="24686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29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43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859162"/>
            <a:ext cx="7772400" cy="5746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1226270"/>
            <a:ext cx="7772400" cy="63289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13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675085"/>
            <a:ext cx="4038600" cy="1909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675085"/>
            <a:ext cx="4038600" cy="1909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20/12/19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97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647626"/>
            <a:ext cx="4040188" cy="269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917525"/>
            <a:ext cx="4040188" cy="1666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647626"/>
            <a:ext cx="4041775" cy="269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917525"/>
            <a:ext cx="4041775" cy="1666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20/12/19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74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20/12/19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54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20/12/19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74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115192"/>
            <a:ext cx="3008313" cy="49024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115194"/>
            <a:ext cx="5111750" cy="24692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605434"/>
            <a:ext cx="3008313" cy="19790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20/12/19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40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2025253"/>
            <a:ext cx="5486400" cy="239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258515"/>
            <a:ext cx="5486400" cy="173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2264347"/>
            <a:ext cx="5486400" cy="3395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20/12/19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06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15862"/>
            <a:ext cx="8229600" cy="482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675085"/>
            <a:ext cx="8229600" cy="190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2681586"/>
            <a:ext cx="2133600" cy="154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20/12/19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2681586"/>
            <a:ext cx="2895600" cy="154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2681586"/>
            <a:ext cx="2133600" cy="154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66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89" r:id="rId1"/>
    <p:sldLayoutId id="2147491690" r:id="rId2"/>
    <p:sldLayoutId id="2147491691" r:id="rId3"/>
    <p:sldLayoutId id="2147491692" r:id="rId4"/>
    <p:sldLayoutId id="2147491693" r:id="rId5"/>
    <p:sldLayoutId id="2147491694" r:id="rId6"/>
    <p:sldLayoutId id="2147491695" r:id="rId7"/>
    <p:sldLayoutId id="2147491696" r:id="rId8"/>
    <p:sldLayoutId id="2147491697" r:id="rId9"/>
    <p:sldLayoutId id="2147491698" r:id="rId10"/>
    <p:sldLayoutId id="2147491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46918" y="242645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it-IT" sz="2800" b="1" dirty="0">
                <a:solidFill>
                  <a:srgbClr val="C00000"/>
                </a:solidFill>
                <a:latin typeface="Calibri" charset="0"/>
                <a:ea typeface="Calibri" charset="0"/>
                <a:cs typeface="Times New Roman" charset="0"/>
              </a:rPr>
              <a:t>PAPILLOMA VIRUS INFECTION IN THE MALE AND ITS MANAGEMENT </a:t>
            </a:r>
            <a:endParaRPr lang="it-IT" sz="2800" dirty="0">
              <a:solidFill>
                <a:srgbClr val="C00000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AutoShape 2" descr="mage001.jpg"/>
          <p:cNvSpPr>
            <a:spLocks noChangeAspect="1" noChangeArrowheads="1"/>
          </p:cNvSpPr>
          <p:nvPr/>
        </p:nvSpPr>
        <p:spPr bwMode="auto">
          <a:xfrm>
            <a:off x="0" y="85725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it-IT" sz="1350">
              <a:solidFill>
                <a:prstClr val="black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23928" y="1196752"/>
            <a:ext cx="48245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it-IT" sz="1400" b="1" dirty="0">
                <a:solidFill>
                  <a:srgbClr val="002060"/>
                </a:solidFill>
                <a:latin typeface="Calibri"/>
                <a:ea typeface="ＭＳ Ｐゴシック" charset="-128"/>
              </a:rPr>
              <a:t>Index</a:t>
            </a:r>
            <a:endParaRPr lang="it-IT" sz="1400" dirty="0">
              <a:solidFill>
                <a:srgbClr val="002060"/>
              </a:solidFill>
              <a:latin typeface="Calibri"/>
              <a:ea typeface="ＭＳ Ｐゴシック" charset="-128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it-IT" sz="1400" dirty="0" err="1">
                <a:solidFill>
                  <a:srgbClr val="002060"/>
                </a:solidFill>
                <a:latin typeface="Calibri"/>
                <a:ea typeface="ＭＳ Ｐゴシック" charset="-128"/>
              </a:rPr>
              <a:t>Biology</a:t>
            </a:r>
            <a:r>
              <a:rPr lang="it-IT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 and </a:t>
            </a:r>
            <a:r>
              <a:rPr lang="it-IT" sz="1400" dirty="0" err="1">
                <a:solidFill>
                  <a:srgbClr val="002060"/>
                </a:solidFill>
                <a:latin typeface="Calibri"/>
                <a:ea typeface="ＭＳ Ｐゴシック" charset="-128"/>
              </a:rPr>
              <a:t>pathogenesis</a:t>
            </a:r>
            <a:r>
              <a:rPr lang="it-IT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 of human </a:t>
            </a:r>
            <a:r>
              <a:rPr lang="it-IT" sz="1400" dirty="0" err="1">
                <a:solidFill>
                  <a:srgbClr val="002060"/>
                </a:solidFill>
                <a:latin typeface="Calibri"/>
                <a:ea typeface="ＭＳ Ｐゴシック" charset="-128"/>
              </a:rPr>
              <a:t>papillomaviruses</a:t>
            </a:r>
            <a:r>
              <a:rPr lang="it-IT" sz="1400" b="1" dirty="0">
                <a:solidFill>
                  <a:srgbClr val="002060"/>
                </a:solidFill>
                <a:latin typeface="Calibri"/>
                <a:ea typeface="ＭＳ Ｐゴシック" charset="-128"/>
              </a:rPr>
              <a:t> 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Epidemiology of HPV infection</a:t>
            </a:r>
            <a:endParaRPr lang="it-IT" sz="1400" dirty="0">
              <a:solidFill>
                <a:srgbClr val="002060"/>
              </a:solidFill>
              <a:latin typeface="Calibri"/>
              <a:ea typeface="ＭＳ Ｐゴシック" charset="-128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Mechanisms of viral infection and transmission 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Risk factors and prevention</a:t>
            </a:r>
            <a:endParaRPr lang="it-IT" sz="1400" dirty="0">
              <a:solidFill>
                <a:srgbClr val="002060"/>
              </a:solidFill>
              <a:latin typeface="Calibri"/>
              <a:ea typeface="ＭＳ Ｐゴシック" charset="-128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Where to search HPV in the male? 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Symptoms, warts and genital lesions 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Oropharyngeal localization</a:t>
            </a:r>
            <a:endParaRPr lang="it-IT" sz="1400" dirty="0">
              <a:solidFill>
                <a:srgbClr val="002060"/>
              </a:solidFill>
              <a:latin typeface="Calibri"/>
              <a:ea typeface="ＭＳ Ｐゴシック" charset="-128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HPV related cancers</a:t>
            </a:r>
            <a:endParaRPr lang="it-IT" sz="1400" dirty="0">
              <a:solidFill>
                <a:srgbClr val="002060"/>
              </a:solidFill>
              <a:latin typeface="Calibri"/>
              <a:ea typeface="ＭＳ Ｐゴシック" charset="-128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Semen infection</a:t>
            </a:r>
            <a:endParaRPr lang="it-IT" sz="1400" dirty="0">
              <a:solidFill>
                <a:srgbClr val="002060"/>
              </a:solidFill>
              <a:latin typeface="Calibri"/>
              <a:ea typeface="ＭＳ Ｐゴシック" charset="-128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Detection of semen HPV by FISH HPV and miscarriages 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HPV and </a:t>
            </a:r>
            <a:r>
              <a:rPr lang="en-GB" sz="1400" dirty="0" err="1">
                <a:solidFill>
                  <a:srgbClr val="002060"/>
                </a:solidFill>
                <a:latin typeface="Calibri"/>
                <a:ea typeface="ＭＳ Ｐゴシック" charset="-128"/>
              </a:rPr>
              <a:t>miscarr</a:t>
            </a:r>
            <a:r>
              <a:rPr lang="it-IT" sz="1400" dirty="0" err="1">
                <a:solidFill>
                  <a:srgbClr val="002060"/>
                </a:solidFill>
                <a:latin typeface="Calibri"/>
                <a:ea typeface="ＭＳ Ｐゴシック" charset="-128"/>
              </a:rPr>
              <a:t>iage</a:t>
            </a:r>
            <a:endParaRPr lang="it-IT" sz="1400" dirty="0">
              <a:solidFill>
                <a:srgbClr val="002060"/>
              </a:solidFill>
              <a:latin typeface="Calibri"/>
              <a:ea typeface="ＭＳ Ｐゴシック" charset="-128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Treatment of infected sperm for assisted reproduction</a:t>
            </a:r>
            <a:endParaRPr lang="it-IT" sz="1400" dirty="0">
              <a:solidFill>
                <a:srgbClr val="002060"/>
              </a:solidFill>
              <a:latin typeface="Calibri"/>
              <a:ea typeface="ＭＳ Ｐゴシック" charset="-128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Treatment of genital lesions 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Treatment of anal lesions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Treatment of oropharyngeal lesions 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Counselling and management of infertile couples</a:t>
            </a:r>
            <a:endParaRPr lang="it-IT" sz="1400" dirty="0">
              <a:solidFill>
                <a:srgbClr val="002060"/>
              </a:solidFill>
              <a:latin typeface="Calibri"/>
              <a:ea typeface="ＭＳ Ｐゴシック" charset="-128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Anti-HPV antibodies</a:t>
            </a:r>
            <a:endParaRPr lang="it-IT" sz="1400" dirty="0">
              <a:solidFill>
                <a:srgbClr val="002060"/>
              </a:solidFill>
              <a:latin typeface="Calibri"/>
              <a:ea typeface="ＭＳ Ｐゴシック" charset="-128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Circulating HPV</a:t>
            </a:r>
            <a:endParaRPr lang="it-IT" sz="1400" dirty="0">
              <a:solidFill>
                <a:srgbClr val="002060"/>
              </a:solidFill>
              <a:latin typeface="Calibri"/>
              <a:ea typeface="ＭＳ Ｐゴシック" charset="-128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HPV vaccination 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Impact of vaccination on genital manifestations and fertility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it-IT" sz="1400" dirty="0" err="1">
                <a:solidFill>
                  <a:srgbClr val="002060"/>
                </a:solidFill>
                <a:latin typeface="Calibri"/>
                <a:ea typeface="ＭＳ Ｐゴシック" charset="-128"/>
              </a:rPr>
              <a:t>Gynaecologist’s</a:t>
            </a:r>
            <a:r>
              <a:rPr lang="it-IT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/>
                <a:ea typeface="ＭＳ Ｐゴシック" charset="-128"/>
              </a:rPr>
              <a:t>point</a:t>
            </a:r>
            <a:r>
              <a:rPr lang="it-IT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 of </a:t>
            </a:r>
            <a:r>
              <a:rPr lang="it-IT" sz="1400" dirty="0" err="1">
                <a:solidFill>
                  <a:srgbClr val="002060"/>
                </a:solidFill>
                <a:latin typeface="Calibri"/>
                <a:ea typeface="ＭＳ Ｐゴシック" charset="-128"/>
              </a:rPr>
              <a:t>view</a:t>
            </a:r>
            <a:r>
              <a:rPr lang="it-IT" sz="1400" dirty="0">
                <a:solidFill>
                  <a:srgbClr val="002060"/>
                </a:solidFill>
                <a:latin typeface="Calibri"/>
                <a:ea typeface="ＭＳ Ｐゴシック" charset="-128"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72F5C95-E1EA-B54B-B092-B7831CCC2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41" y="1484784"/>
            <a:ext cx="3040976" cy="412681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897A27-591B-E04A-B4E5-FB64A1053066}"/>
              </a:ext>
            </a:extLst>
          </p:cNvPr>
          <p:cNvSpPr txBox="1"/>
          <p:nvPr/>
        </p:nvSpPr>
        <p:spPr>
          <a:xfrm>
            <a:off x="337660" y="6093296"/>
            <a:ext cx="5818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002060"/>
                </a:solidFill>
              </a:rPr>
              <a:t>segreteria@fondazioneforestaonlus.it</a:t>
            </a: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AD306E1-149F-E041-8EF1-E7A808753B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7606" y="212788"/>
            <a:ext cx="2829311" cy="11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3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D6DAC8E-D365-8A42-9E0D-9AFFF6822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418120"/>
            <a:ext cx="4381500" cy="6413500"/>
          </a:xfrm>
          <a:prstGeom prst="rect">
            <a:avLst/>
          </a:prstGeom>
        </p:spPr>
      </p:pic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4C24DBA-9E12-4F45-96E6-D7AF3072F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3" y="418120"/>
            <a:ext cx="45974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0267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Nero .thmx</Template>
  <TotalTime>2067</TotalTime>
  <Words>113</Words>
  <Application>Microsoft Macintosh PowerPoint</Application>
  <PresentationFormat>Presentazione su schermo (4:3)</PresentationFormat>
  <Paragraphs>25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Calibri</vt:lpstr>
      <vt:lpstr>1_Tema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HPV e Infertilità</dc:title>
  <dc:creator>Utente di Microsoft Office</dc:creator>
  <cp:lastModifiedBy>Daniele Zotti</cp:lastModifiedBy>
  <cp:revision>84</cp:revision>
  <cp:lastPrinted>2015-02-09T09:30:16Z</cp:lastPrinted>
  <dcterms:created xsi:type="dcterms:W3CDTF">2018-06-05T12:15:23Z</dcterms:created>
  <dcterms:modified xsi:type="dcterms:W3CDTF">2019-12-20T10:51:44Z</dcterms:modified>
</cp:coreProperties>
</file>